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00" autoAdjust="0"/>
  </p:normalViewPr>
  <p:slideViewPr>
    <p:cSldViewPr snapToGrid="0">
      <p:cViewPr>
        <p:scale>
          <a:sx n="69" d="100"/>
          <a:sy n="69" d="100"/>
        </p:scale>
        <p:origin x="78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1D7CE-4148-41F2-8134-9C1C33C63544}" type="datetimeFigureOut">
              <a:rPr lang="en-150" smtClean="0"/>
              <a:t>03/14/2024</a:t>
            </a:fld>
            <a:endParaRPr lang="en-15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2039C-4E18-4F1A-8CDD-43A4D4CE78C5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81868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52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0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75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9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1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99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9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8957-0D05-66C3-0B81-45544760E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2127470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bg-BG" sz="7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Вода</a:t>
            </a:r>
            <a:r>
              <a:rPr lang="bg-BG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bg-BG" sz="7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за</a:t>
            </a:r>
            <a:r>
              <a:rPr lang="bg-BG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bg-BG" sz="7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мир</a:t>
            </a:r>
            <a:endParaRPr lang="en-150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206EE-3D03-D312-4DF4-A100B5D11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6168" y="2990538"/>
            <a:ext cx="4522232" cy="886481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bg-BG" sz="20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rPr>
              <a:t>Деян </a:t>
            </a:r>
            <a:r>
              <a:rPr lang="bg-BG" sz="2000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rPr>
              <a:t>Тодоров, 10а клас</a:t>
            </a:r>
          </a:p>
          <a:p>
            <a:r>
              <a:rPr lang="bg-BG" sz="2000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" panose="020B0004020202020204" pitchFamily="34" charset="0"/>
              </a:rPr>
              <a:t>36 СУ „Максим Горки“, гр. София</a:t>
            </a:r>
            <a:endParaRPr lang="en-150" sz="20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tos" panose="020B00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7" name="3D Model 6" descr="The Earth">
                <a:extLst>
                  <a:ext uri="{FF2B5EF4-FFF2-40B4-BE49-F238E27FC236}">
                    <a16:creationId xmlns:a16="http://schemas.microsoft.com/office/drawing/2014/main" id="{BF0D53B1-DE29-D361-D4D4-92C6A7B4BF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4077807"/>
                  </p:ext>
                </p:extLst>
              </p:nvPr>
            </p:nvGraphicFramePr>
            <p:xfrm>
              <a:off x="8335346" y="1328334"/>
              <a:ext cx="3001265" cy="30470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01265" cy="3047086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5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Earth">
                <a:extLst>
                  <a:ext uri="{FF2B5EF4-FFF2-40B4-BE49-F238E27FC236}">
                    <a16:creationId xmlns:a16="http://schemas.microsoft.com/office/drawing/2014/main" id="{BF0D53B1-DE29-D361-D4D4-92C6A7B4BF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5346" y="1328334"/>
                <a:ext cx="3001265" cy="30470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674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0" presetClass="entr" presetSubtype="12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mph" presetSubtype="128" repeatCount="indefinite" accel="10000" decel="1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2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84DEC1-28DD-983E-3C64-37C9CC112944}"/>
              </a:ext>
            </a:extLst>
          </p:cNvPr>
          <p:cNvSpPr txBox="1">
            <a:spLocks/>
          </p:cNvSpPr>
          <p:nvPr/>
        </p:nvSpPr>
        <p:spPr>
          <a:xfrm>
            <a:off x="0" y="-111377"/>
            <a:ext cx="12341342" cy="115042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just"/>
            <a:r>
              <a:rPr lang="ru-RU" sz="4000" dirty="0">
                <a:latin typeface="Impact" panose="020B0806030902050204" pitchFamily="34" charset="0"/>
              </a:rPr>
              <a:t>Основни стратегии за използване на водата за мир</a:t>
            </a:r>
            <a:endParaRPr lang="en-150" sz="4000" dirty="0"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5B7E3-DC9E-E4D3-7680-86C1A41AD8E6}"/>
              </a:ext>
            </a:extLst>
          </p:cNvPr>
          <p:cNvSpPr/>
          <p:nvPr/>
        </p:nvSpPr>
        <p:spPr>
          <a:xfrm>
            <a:off x="182315" y="1234724"/>
            <a:ext cx="4975373" cy="5623276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Ефективното и справедливо управление на водите е от решаващо значение за насърчаване на мира. Справедливото разпределение на водните ресурси може да предотврати конфликти и да осигури стабилност.</a:t>
            </a:r>
          </a:p>
          <a:p>
            <a:pPr lvl="0">
              <a:buChar char="•"/>
            </a:pPr>
            <a:endParaRPr lang="ru-RU" sz="2400" dirty="0">
              <a:latin typeface="Aptos" panose="020B0004020202020204" pitchFamily="34" charset="0"/>
            </a:endParaRPr>
          </a:p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Изграждането на язовири, резервоари и напоителни системи може да осигури достъп до чиста вода и да подпомогне развитието на селското стопанство.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7B1EAA-0C45-0947-1B01-A4CDF70EFA74}"/>
              </a:ext>
            </a:extLst>
          </p:cNvPr>
          <p:cNvSpPr/>
          <p:nvPr/>
        </p:nvSpPr>
        <p:spPr>
          <a:xfrm>
            <a:off x="7161083" y="1234724"/>
            <a:ext cx="5030917" cy="5153891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Съвместните усилия между държавите са от съществено значение за използването на водата като инструмент за постигане на мир. Споделянето на данни, технологии и най-добри практики може да насърчи разбирането и разрешаването на конфликти и кризи.</a:t>
            </a:r>
          </a:p>
          <a:p>
            <a:pPr lvl="0">
              <a:buChar char="•"/>
            </a:pPr>
            <a:endParaRPr lang="ru-RU" sz="2400" dirty="0">
              <a:latin typeface="Aptos" panose="020B0004020202020204" pitchFamily="34" charset="0"/>
            </a:endParaRPr>
          </a:p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Инвестирането във водна инфраструктура може да насърчи мира и сътрудничеството</a:t>
            </a:r>
            <a:r>
              <a:rPr lang="ru-RU" dirty="0">
                <a:latin typeface="Aptos" panose="020B00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6" name="3D Model 5" descr="The Earth">
                <a:extLst>
                  <a:ext uri="{FF2B5EF4-FFF2-40B4-BE49-F238E27FC236}">
                    <a16:creationId xmlns:a16="http://schemas.microsoft.com/office/drawing/2014/main" id="{782A4850-07CC-95BB-0EAA-EFA26CB877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8225791"/>
                  </p:ext>
                </p:extLst>
              </p:nvPr>
            </p:nvGraphicFramePr>
            <p:xfrm>
              <a:off x="5030916" y="2496028"/>
              <a:ext cx="2130167" cy="2130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30167" cy="2130166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27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e Earth">
                <a:extLst>
                  <a:ext uri="{FF2B5EF4-FFF2-40B4-BE49-F238E27FC236}">
                    <a16:creationId xmlns:a16="http://schemas.microsoft.com/office/drawing/2014/main" id="{782A4850-07CC-95BB-0EAA-EFA26CB877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0916" y="2496028"/>
                <a:ext cx="2130167" cy="21301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57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emph" presetSubtype="1024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6" name="3D Model 5" descr="The Earth">
                <a:extLst>
                  <a:ext uri="{FF2B5EF4-FFF2-40B4-BE49-F238E27FC236}">
                    <a16:creationId xmlns:a16="http://schemas.microsoft.com/office/drawing/2014/main" id="{782A4850-07CC-95BB-0EAA-EFA26CB877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2422642"/>
                  </p:ext>
                </p:extLst>
              </p:nvPr>
            </p:nvGraphicFramePr>
            <p:xfrm>
              <a:off x="3483964" y="590214"/>
              <a:ext cx="5224072" cy="52240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24072" cy="5224070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2425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e Earth">
                <a:extLst>
                  <a:ext uri="{FF2B5EF4-FFF2-40B4-BE49-F238E27FC236}">
                    <a16:creationId xmlns:a16="http://schemas.microsoft.com/office/drawing/2014/main" id="{782A4850-07CC-95BB-0EAA-EFA26CB877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3964" y="590214"/>
                <a:ext cx="5224072" cy="5224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3">
            <a:extLst>
              <a:ext uri="{FF2B5EF4-FFF2-40B4-BE49-F238E27FC236}">
                <a16:creationId xmlns:a16="http://schemas.microsoft.com/office/drawing/2014/main" id="{6184DEC1-28DD-983E-3C64-37C9CC112944}"/>
              </a:ext>
            </a:extLst>
          </p:cNvPr>
          <p:cNvSpPr txBox="1">
            <a:spLocks/>
          </p:cNvSpPr>
          <p:nvPr/>
        </p:nvSpPr>
        <p:spPr>
          <a:xfrm>
            <a:off x="2389682" y="2278572"/>
            <a:ext cx="7412636" cy="115042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just"/>
            <a:r>
              <a:rPr lang="bg-BG" sz="4000" dirty="0">
                <a:latin typeface="Impact" panose="020B0806030902050204" pitchFamily="34" charset="0"/>
              </a:rPr>
              <a:t>Благодаря Ви за вниманието!</a:t>
            </a:r>
            <a:endParaRPr lang="en-150" sz="4000" dirty="0"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16134-59B2-FD2F-2ADB-2AA8689E45F2}"/>
              </a:ext>
            </a:extLst>
          </p:cNvPr>
          <p:cNvSpPr txBox="1"/>
          <p:nvPr/>
        </p:nvSpPr>
        <p:spPr>
          <a:xfrm>
            <a:off x="246203" y="5814284"/>
            <a:ext cx="469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Използвани сайтове за информация: </a:t>
            </a:r>
            <a:r>
              <a:rPr lang="en-US" dirty="0"/>
              <a:t>Wikipedia.org , riosv-ruse.org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20485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mph" presetSubtype="1024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F5D681-31D8-FC6D-C785-4B0BB9A0ED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7435" y="718863"/>
            <a:ext cx="5773280" cy="1319135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bg-BG" sz="4000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Въведение</a:t>
            </a:r>
            <a:r>
              <a:rPr lang="bg-BG" sz="6000" dirty="0">
                <a:latin typeface="Impact" panose="020B0806030902050204" pitchFamily="34" charset="0"/>
              </a:rPr>
              <a:t/>
            </a:r>
            <a:br>
              <a:rPr lang="bg-BG" sz="6000" dirty="0">
                <a:latin typeface="Impact" panose="020B0806030902050204" pitchFamily="34" charset="0"/>
              </a:rPr>
            </a:br>
            <a:endParaRPr lang="en-150" sz="6000" dirty="0">
              <a:latin typeface="Impact" panose="020B080603090205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9681B44E-EB6D-5154-99DD-ADFCADE9EA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5666028"/>
                  </p:ext>
                </p:extLst>
              </p:nvPr>
            </p:nvGraphicFramePr>
            <p:xfrm>
              <a:off x="9819726" y="176639"/>
              <a:ext cx="2122818" cy="21037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22818" cy="210377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839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9681B44E-EB6D-5154-99DD-ADFCADE9EA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9726" y="176639"/>
                <a:ext cx="2122818" cy="210377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988E894-EC16-7768-9795-882CCD993124}"/>
              </a:ext>
            </a:extLst>
          </p:cNvPr>
          <p:cNvSpPr/>
          <p:nvPr/>
        </p:nvSpPr>
        <p:spPr>
          <a:xfrm>
            <a:off x="757434" y="1625768"/>
            <a:ext cx="3994447" cy="3785652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1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56CBE5-AFD6-2E28-56DA-032C05E02A65}"/>
              </a:ext>
            </a:extLst>
          </p:cNvPr>
          <p:cNvSpPr/>
          <p:nvPr/>
        </p:nvSpPr>
        <p:spPr>
          <a:xfrm>
            <a:off x="757434" y="1228528"/>
            <a:ext cx="7801724" cy="5318976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В тази презентация ще </a:t>
            </a:r>
            <a:r>
              <a:rPr lang="ru-RU" sz="2400" dirty="0" smtClean="0">
                <a:latin typeface="Aptos" panose="020B0004020202020204" pitchFamily="34" charset="0"/>
              </a:rPr>
              <a:t>разгледаме </a:t>
            </a:r>
            <a:r>
              <a:rPr lang="bg-BG" sz="2400" dirty="0" smtClean="0">
                <a:latin typeface="Aptos" panose="020B0004020202020204" pitchFamily="34" charset="0"/>
              </a:rPr>
              <a:t>световните</a:t>
            </a:r>
            <a:r>
              <a:rPr lang="ru-RU" sz="2400" dirty="0" smtClean="0">
                <a:latin typeface="Aptos" panose="020B0004020202020204" pitchFamily="34" charset="0"/>
              </a:rPr>
              <a:t> проблеми, свързани с </a:t>
            </a:r>
            <a:r>
              <a:rPr lang="ru-RU" sz="2400" dirty="0">
                <a:latin typeface="Aptos" panose="020B0004020202020204" pitchFamily="34" charset="0"/>
              </a:rPr>
              <a:t>водата</a:t>
            </a:r>
            <a:r>
              <a:rPr lang="ru-RU" sz="2400" dirty="0" smtClean="0">
                <a:latin typeface="Aptos" panose="020B0004020202020204" pitchFamily="34" charset="0"/>
              </a:rPr>
              <a:t>, конфликтите</a:t>
            </a:r>
            <a:r>
              <a:rPr lang="ru-RU" sz="2400" dirty="0">
                <a:latin typeface="Aptos" panose="020B0004020202020204" pitchFamily="34" charset="0"/>
              </a:rPr>
              <a:t>, </a:t>
            </a:r>
            <a:r>
              <a:rPr lang="ru-RU" sz="2400" dirty="0" smtClean="0">
                <a:latin typeface="Aptos" panose="020B0004020202020204" pitchFamily="34" charset="0"/>
              </a:rPr>
              <a:t>които </a:t>
            </a:r>
            <a:r>
              <a:rPr lang="ru-RU" sz="2400" dirty="0">
                <a:latin typeface="Aptos" panose="020B0004020202020204" pitchFamily="34" charset="0"/>
              </a:rPr>
              <a:t>се пораждат </a:t>
            </a:r>
            <a:r>
              <a:rPr lang="ru-RU" sz="2400" dirty="0" smtClean="0">
                <a:latin typeface="Aptos" panose="020B0004020202020204" pitchFamily="34" charset="0"/>
              </a:rPr>
              <a:t>заради </a:t>
            </a:r>
            <a:r>
              <a:rPr lang="ru-RU" sz="2400" dirty="0">
                <a:latin typeface="Aptos" panose="020B0004020202020204" pitchFamily="34" charset="0"/>
              </a:rPr>
              <a:t>нея, </a:t>
            </a:r>
            <a:r>
              <a:rPr lang="ru-RU" sz="2400" dirty="0" smtClean="0">
                <a:latin typeface="Aptos" panose="020B0004020202020204" pitchFamily="34" charset="0"/>
              </a:rPr>
              <a:t>както и ролята ѝ за опазване на </a:t>
            </a:r>
            <a:r>
              <a:rPr lang="ru-RU" sz="2400" dirty="0">
                <a:latin typeface="Aptos" panose="020B0004020202020204" pitchFamily="34" charset="0"/>
              </a:rPr>
              <a:t>световния </a:t>
            </a:r>
            <a:r>
              <a:rPr lang="ru-RU" sz="2400" dirty="0" smtClean="0">
                <a:latin typeface="Aptos" panose="020B0004020202020204" pitchFamily="34" charset="0"/>
              </a:rPr>
              <a:t>мир.</a:t>
            </a:r>
            <a:endParaRPr lang="ru-RU" sz="2400" dirty="0">
              <a:latin typeface="Aptos" panose="020B0004020202020204" pitchFamily="34" charset="0"/>
            </a:endParaRPr>
          </a:p>
          <a:p>
            <a:pPr lvl="0"/>
            <a:endParaRPr lang="en-150" sz="2400" dirty="0">
              <a:latin typeface="Aptos" panose="020B0004020202020204" pitchFamily="34" charset="0"/>
            </a:endParaRPr>
          </a:p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Водата </a:t>
            </a:r>
            <a:r>
              <a:rPr lang="ru-RU" sz="2400" dirty="0" smtClean="0">
                <a:latin typeface="Aptos" panose="020B0004020202020204" pitchFamily="34" charset="0"/>
              </a:rPr>
              <a:t>е била и винаги ще бъде </a:t>
            </a:r>
            <a:r>
              <a:rPr lang="ru-RU" sz="2400" dirty="0">
                <a:latin typeface="Aptos" panose="020B0004020202020204" pitchFamily="34" charset="0"/>
              </a:rPr>
              <a:t>един от най-важните ресурси в </a:t>
            </a:r>
            <a:r>
              <a:rPr lang="ru-RU" sz="2400" dirty="0" smtClean="0">
                <a:latin typeface="Aptos" panose="020B0004020202020204" pitchFamily="34" charset="0"/>
              </a:rPr>
              <a:t>света.</a:t>
            </a:r>
            <a:endParaRPr lang="ru-RU" sz="2400" dirty="0">
              <a:latin typeface="Aptos" panose="020B0004020202020204" pitchFamily="34" charset="0"/>
            </a:endParaRPr>
          </a:p>
          <a:p>
            <a:pPr lvl="0"/>
            <a:endParaRPr lang="en-150" sz="2400" dirty="0">
              <a:latin typeface="Aptos" panose="020B0004020202020204" pitchFamily="34" charset="0"/>
            </a:endParaRPr>
          </a:p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Над 3 милиарда души по </a:t>
            </a:r>
            <a:r>
              <a:rPr lang="ru-RU" sz="2400" dirty="0" smtClean="0">
                <a:latin typeface="Aptos" panose="020B0004020202020204" pitchFamily="34" charset="0"/>
              </a:rPr>
              <a:t>света</a:t>
            </a:r>
            <a:r>
              <a:rPr lang="ru-RU" sz="2400" dirty="0" smtClean="0"/>
              <a:t> </a:t>
            </a:r>
            <a:r>
              <a:rPr lang="ru-RU" sz="2400" dirty="0"/>
              <a:t>зависят от водоеми, които пресичат национални </a:t>
            </a:r>
            <a:r>
              <a:rPr lang="ru-RU" sz="2400" dirty="0" smtClean="0"/>
              <a:t>граници.</a:t>
            </a:r>
            <a:endParaRPr lang="ru-RU" sz="2400" dirty="0">
              <a:latin typeface="Aptos" panose="020B0004020202020204" pitchFamily="34" charset="0"/>
            </a:endParaRPr>
          </a:p>
          <a:p>
            <a:pPr lvl="0"/>
            <a:endParaRPr lang="en-150" sz="2400" dirty="0">
              <a:latin typeface="Aptos" panose="020B0004020202020204" pitchFamily="34" charset="0"/>
            </a:endParaRPr>
          </a:p>
          <a:p>
            <a:pPr lvl="0">
              <a:buChar char="•"/>
            </a:pPr>
            <a:r>
              <a:rPr lang="ru-RU" sz="2400" dirty="0" smtClean="0">
                <a:latin typeface="Aptos" panose="020B0004020202020204" pitchFamily="34" charset="0"/>
              </a:rPr>
              <a:t>Водата </a:t>
            </a:r>
            <a:r>
              <a:rPr lang="ru-RU" sz="2400" dirty="0">
                <a:latin typeface="Aptos" panose="020B0004020202020204" pitchFamily="34" charset="0"/>
              </a:rPr>
              <a:t>трябва да е </a:t>
            </a:r>
            <a:r>
              <a:rPr lang="ru-RU" sz="2400" dirty="0" smtClean="0">
                <a:latin typeface="Aptos" panose="020B0004020202020204" pitchFamily="34" charset="0"/>
              </a:rPr>
              <a:t>лесно достъпна за всички, за да не се пораждат конфликти.</a:t>
            </a:r>
            <a:endParaRPr lang="en-150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3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FDA90F93-1C9C-BFA8-40DD-519622EABC24}"/>
              </a:ext>
            </a:extLst>
          </p:cNvPr>
          <p:cNvSpPr txBox="1">
            <a:spLocks/>
          </p:cNvSpPr>
          <p:nvPr/>
        </p:nvSpPr>
        <p:spPr>
          <a:xfrm>
            <a:off x="172387" y="225652"/>
            <a:ext cx="5157025" cy="101999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just"/>
            <a:r>
              <a:rPr lang="ru-RU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Проблеми</a:t>
            </a:r>
            <a:endParaRPr lang="en-150" sz="4000" dirty="0"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2E120-37EB-B455-AF3D-1E282988722E}"/>
              </a:ext>
            </a:extLst>
          </p:cNvPr>
          <p:cNvSpPr/>
          <p:nvPr/>
        </p:nvSpPr>
        <p:spPr>
          <a:xfrm>
            <a:off x="642918" y="1350581"/>
            <a:ext cx="6603009" cy="4954248"/>
          </a:xfrm>
          <a:prstGeom prst="rect">
            <a:avLst/>
          </a:prstGeom>
        </p:spPr>
        <p:txBody>
          <a:bodyPr/>
          <a:lstStyle/>
          <a:p>
            <a:pPr lvl="0" algn="l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Прогресивното изменение на климата е голям екологичен </a:t>
            </a:r>
            <a:r>
              <a:rPr lang="ru-RU" sz="2400" dirty="0" smtClean="0">
                <a:latin typeface="Aptos" panose="020B0004020202020204" pitchFamily="34" charset="0"/>
              </a:rPr>
              <a:t>проблем. Той </a:t>
            </a:r>
            <a:r>
              <a:rPr lang="ru-RU" sz="2400" dirty="0">
                <a:latin typeface="Aptos" panose="020B0004020202020204" pitchFamily="34" charset="0"/>
              </a:rPr>
              <a:t>поражда </a:t>
            </a:r>
            <a:r>
              <a:rPr lang="ru-RU" sz="2400" dirty="0" smtClean="0">
                <a:latin typeface="Aptos" panose="020B0004020202020204" pitchFamily="34" charset="0"/>
              </a:rPr>
              <a:t>необходимост </a:t>
            </a:r>
            <a:r>
              <a:rPr lang="ru-RU" sz="2400" dirty="0">
                <a:latin typeface="Aptos" panose="020B0004020202020204" pitchFamily="34" charset="0"/>
              </a:rPr>
              <a:t>държавите да действат координирано и обединено, за да може да се опази </a:t>
            </a:r>
            <a:r>
              <a:rPr lang="ru-RU" sz="2400" dirty="0" smtClean="0">
                <a:latin typeface="Aptos" panose="020B0004020202020204" pitchFamily="34" charset="0"/>
              </a:rPr>
              <a:t>водният ресурс.</a:t>
            </a:r>
            <a:endParaRPr lang="ru-RU" sz="2400" dirty="0">
              <a:latin typeface="Aptos" panose="020B0004020202020204" pitchFamily="34" charset="0"/>
            </a:endParaRPr>
          </a:p>
          <a:p>
            <a:pPr lvl="0" algn="l"/>
            <a:endParaRPr lang="en-150" sz="2400" dirty="0">
              <a:latin typeface="Aptos" panose="020B0004020202020204" pitchFamily="34" charset="0"/>
            </a:endParaRPr>
          </a:p>
          <a:p>
            <a:pPr lvl="0" algn="l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Бързото повишаване на населението е голям икономически проблем, който ще повиши стойността на водата в борбата срещу бедността и ще влоши състоянието на околната среда.</a:t>
            </a:r>
            <a:endParaRPr lang="en-150" sz="2400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9499944"/>
                  </p:ext>
                </p:extLst>
              </p:nvPr>
            </p:nvGraphicFramePr>
            <p:xfrm>
              <a:off x="612248" y="5476135"/>
              <a:ext cx="1223077" cy="12420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3077" cy="124203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574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248" y="5476135"/>
                <a:ext cx="1223077" cy="124203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360A5E1-FE50-E1ED-1906-7DEA58742A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7" y="636645"/>
            <a:ext cx="3640339" cy="5460509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601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FDA90F93-1C9C-BFA8-40DD-519622EABC24}"/>
              </a:ext>
            </a:extLst>
          </p:cNvPr>
          <p:cNvSpPr txBox="1">
            <a:spLocks/>
          </p:cNvSpPr>
          <p:nvPr/>
        </p:nvSpPr>
        <p:spPr>
          <a:xfrm>
            <a:off x="172387" y="225652"/>
            <a:ext cx="5157025" cy="101999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just"/>
            <a:r>
              <a:rPr lang="bg-BG" sz="4000" dirty="0">
                <a:latin typeface="Impact" panose="020B0806030902050204" pitchFamily="34" charset="0"/>
              </a:rPr>
              <a:t>Конфликти и кризи</a:t>
            </a:r>
            <a:endParaRPr lang="en-150" sz="4000" dirty="0"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2E120-37EB-B455-AF3D-1E282988722E}"/>
              </a:ext>
            </a:extLst>
          </p:cNvPr>
          <p:cNvSpPr/>
          <p:nvPr/>
        </p:nvSpPr>
        <p:spPr>
          <a:xfrm>
            <a:off x="601353" y="1607593"/>
            <a:ext cx="6270501" cy="4954248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Макар и сравнително </a:t>
            </a:r>
            <a:r>
              <a:rPr lang="ru-RU" sz="2400" dirty="0" smtClean="0">
                <a:latin typeface="Aptos" panose="020B0004020202020204" pitchFamily="34" charset="0"/>
              </a:rPr>
              <a:t>рядко конфликти, </a:t>
            </a:r>
            <a:r>
              <a:rPr lang="ru-RU" sz="2400" dirty="0">
                <a:latin typeface="Aptos" panose="020B0004020202020204" pitchFamily="34" charset="0"/>
              </a:rPr>
              <a:t>свързани с водата</a:t>
            </a:r>
            <a:r>
              <a:rPr lang="en-US" sz="2400" dirty="0">
                <a:latin typeface="Aptos" panose="020B0004020202020204" pitchFamily="34" charset="0"/>
              </a:rPr>
              <a:t> </a:t>
            </a:r>
            <a:r>
              <a:rPr lang="bg-BG" sz="2400" dirty="0">
                <a:latin typeface="Aptos" panose="020B0004020202020204" pitchFamily="34" charset="0"/>
              </a:rPr>
              <a:t>се случват</a:t>
            </a:r>
            <a:r>
              <a:rPr lang="ru-RU" sz="2400" dirty="0">
                <a:latin typeface="Aptos" panose="020B0004020202020204" pitchFamily="34" charset="0"/>
              </a:rPr>
              <a:t>. Нашата цел трябва да бъде да намалим тези случаи до </a:t>
            </a:r>
            <a:r>
              <a:rPr lang="ru-RU" sz="2400" dirty="0" smtClean="0">
                <a:latin typeface="Aptos" panose="020B0004020202020204" pitchFamily="34" charset="0"/>
              </a:rPr>
              <a:t>минимум.</a:t>
            </a:r>
            <a:r>
              <a:rPr lang="en-US" sz="2400" dirty="0" smtClean="0">
                <a:latin typeface="Aptos" panose="020B0004020202020204" pitchFamily="34" charset="0"/>
              </a:rPr>
              <a:t> </a:t>
            </a:r>
            <a:endParaRPr lang="bg-BG" sz="2400" dirty="0">
              <a:latin typeface="Aptos" panose="020B0004020202020204" pitchFamily="34" charset="0"/>
            </a:endParaRPr>
          </a:p>
          <a:p>
            <a:pPr lvl="0">
              <a:buChar char="•"/>
            </a:pPr>
            <a:endParaRPr lang="bg-BG" sz="2400" dirty="0">
              <a:latin typeface="Aptos" panose="020B0004020202020204" pitchFamily="34" charset="0"/>
            </a:endParaRPr>
          </a:p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Трите най-сериозни предизвикателства, свързани с водата като жизненоважен </a:t>
            </a:r>
            <a:r>
              <a:rPr lang="ru-RU" sz="2400" dirty="0" smtClean="0">
                <a:latin typeface="Aptos" panose="020B0004020202020204" pitchFamily="34" charset="0"/>
              </a:rPr>
              <a:t>ресурс, са свързани със следните региони:</a:t>
            </a:r>
          </a:p>
          <a:p>
            <a:pPr lvl="1">
              <a:buChar char="•"/>
            </a:pPr>
            <a:r>
              <a:rPr lang="ru-RU" sz="2400" dirty="0" smtClean="0">
                <a:latin typeface="Aptos" panose="020B0004020202020204" pitchFamily="34" charset="0"/>
              </a:rPr>
              <a:t>Близкият изток</a:t>
            </a:r>
          </a:p>
          <a:p>
            <a:pPr lvl="1">
              <a:buChar char="•"/>
            </a:pPr>
            <a:r>
              <a:rPr lang="ru-RU" sz="2400" dirty="0" smtClean="0">
                <a:latin typeface="Aptos" panose="020B0004020202020204" pitchFamily="34" charset="0"/>
              </a:rPr>
              <a:t>Южна Азия</a:t>
            </a:r>
          </a:p>
          <a:p>
            <a:pPr lvl="1">
              <a:buChar char="•"/>
            </a:pPr>
            <a:r>
              <a:rPr lang="ru-RU" sz="2400" dirty="0" smtClean="0">
                <a:latin typeface="Aptos" panose="020B0004020202020204" pitchFamily="34" charset="0"/>
              </a:rPr>
              <a:t>Тропическа Африка</a:t>
            </a:r>
            <a:endParaRPr lang="en-150" sz="2400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9470306"/>
                  </p:ext>
                </p:extLst>
              </p:nvPr>
            </p:nvGraphicFramePr>
            <p:xfrm>
              <a:off x="10478172" y="5338764"/>
              <a:ext cx="1204115" cy="12230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04115" cy="1223077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574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8172" y="5338764"/>
                <a:ext cx="1204115" cy="1223077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360A5E1-FE50-E1ED-1906-7DEA58742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1" r="27771"/>
          <a:stretch/>
        </p:blipFill>
        <p:spPr>
          <a:xfrm>
            <a:off x="6705599" y="572920"/>
            <a:ext cx="3584921" cy="5377382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527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mph" presetSubtype="256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FDA90F93-1C9C-BFA8-40DD-519622EABC24}"/>
              </a:ext>
            </a:extLst>
          </p:cNvPr>
          <p:cNvSpPr txBox="1">
            <a:spLocks/>
          </p:cNvSpPr>
          <p:nvPr/>
        </p:nvSpPr>
        <p:spPr>
          <a:xfrm>
            <a:off x="518751" y="475034"/>
            <a:ext cx="5157025" cy="101999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just"/>
            <a:r>
              <a:rPr lang="bg-BG" sz="4000" dirty="0" smtClean="0">
                <a:latin typeface="Impact" panose="020B0806030902050204" pitchFamily="34" charset="0"/>
              </a:rPr>
              <a:t>Близкия </a:t>
            </a:r>
            <a:r>
              <a:rPr lang="bg-BG" sz="4000" dirty="0">
                <a:latin typeface="Impact" panose="020B0806030902050204" pitchFamily="34" charset="0"/>
              </a:rPr>
              <a:t>изток</a:t>
            </a:r>
            <a:endParaRPr lang="en-150" sz="4000" dirty="0"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2E120-37EB-B455-AF3D-1E282988722E}"/>
              </a:ext>
            </a:extLst>
          </p:cNvPr>
          <p:cNvSpPr/>
          <p:nvPr/>
        </p:nvSpPr>
        <p:spPr>
          <a:xfrm>
            <a:off x="753481" y="2050939"/>
            <a:ext cx="5660899" cy="4954248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Близкият изток, считан за област с огромен недостиг на вода в глобален контекст, се сблъсква с недостиг на сладководни ресурси в съчетание с нарастващо население. Като пряко следствие от това възникват разногласия между народите, които се опитват да си поделят оскъдните налични запаси от вода, а именно река Йордан и басейна на Тигър и Ефрат.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5635010"/>
                  </p:ext>
                </p:extLst>
              </p:nvPr>
            </p:nvGraphicFramePr>
            <p:xfrm>
              <a:off x="10478172" y="5338764"/>
              <a:ext cx="1204115" cy="12230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04115" cy="1223077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574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8172" y="5338764"/>
                <a:ext cx="1204115" cy="1223077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360A5E1-FE50-E1ED-1906-7DEA58742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r="27778"/>
          <a:stretch/>
        </p:blipFill>
        <p:spPr>
          <a:xfrm>
            <a:off x="6563761" y="302757"/>
            <a:ext cx="3765030" cy="564754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3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mph" presetSubtype="256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FDA90F93-1C9C-BFA8-40DD-519622EABC24}"/>
              </a:ext>
            </a:extLst>
          </p:cNvPr>
          <p:cNvSpPr txBox="1">
            <a:spLocks/>
          </p:cNvSpPr>
          <p:nvPr/>
        </p:nvSpPr>
        <p:spPr>
          <a:xfrm>
            <a:off x="878969" y="488889"/>
            <a:ext cx="5157025" cy="101999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just"/>
            <a:r>
              <a:rPr lang="bg-BG" sz="4000" dirty="0">
                <a:latin typeface="Impact" panose="020B0806030902050204" pitchFamily="34" charset="0"/>
              </a:rPr>
              <a:t>Южна Азия</a:t>
            </a:r>
            <a:endParaRPr lang="en-150" sz="4000" dirty="0"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2E120-37EB-B455-AF3D-1E282988722E}"/>
              </a:ext>
            </a:extLst>
          </p:cNvPr>
          <p:cNvSpPr/>
          <p:nvPr/>
        </p:nvSpPr>
        <p:spPr>
          <a:xfrm>
            <a:off x="632338" y="1903752"/>
            <a:ext cx="6145808" cy="4954248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В района на Южна Азия река Инд е предмет на разногласия между суверенните държави Индия и Пакистан. Тези държави са значително зависими от реката за улесняване на напояването и производството на хидроенергия, което поражда разногласия по отношение на разпределението на водните ресурси и изграждането на язовирни инфраструктури.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78172" y="5338764"/>
              <a:ext cx="1204115" cy="12230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04115" cy="1223077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574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8172" y="5338764"/>
                <a:ext cx="1204115" cy="1223077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360A5E1-FE50-E1ED-1906-7DEA58742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778146" y="735651"/>
            <a:ext cx="3564329" cy="5346494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663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mph" presetSubtype="256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FDA90F93-1C9C-BFA8-40DD-519622EABC24}"/>
              </a:ext>
            </a:extLst>
          </p:cNvPr>
          <p:cNvSpPr txBox="1">
            <a:spLocks/>
          </p:cNvSpPr>
          <p:nvPr/>
        </p:nvSpPr>
        <p:spPr>
          <a:xfrm>
            <a:off x="200096" y="391907"/>
            <a:ext cx="5157025" cy="101999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just"/>
            <a:r>
              <a:rPr lang="bg-BG" sz="4000" dirty="0">
                <a:latin typeface="Impact" panose="020B0806030902050204" pitchFamily="34" charset="0"/>
              </a:rPr>
              <a:t>Тропическа Африка</a:t>
            </a:r>
            <a:endParaRPr lang="en-150" sz="4000" dirty="0"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2E120-37EB-B455-AF3D-1E282988722E}"/>
              </a:ext>
            </a:extLst>
          </p:cNvPr>
          <p:cNvSpPr/>
          <p:nvPr/>
        </p:nvSpPr>
        <p:spPr>
          <a:xfrm>
            <a:off x="656773" y="1607593"/>
            <a:ext cx="5203699" cy="4954248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Проблемът с недостига на вода в регионите на Африка на юг от Сахара </a:t>
            </a:r>
            <a:r>
              <a:rPr lang="ru-RU" sz="2400" dirty="0" smtClean="0">
                <a:latin typeface="Aptos" panose="020B0004020202020204" pitchFamily="34" charset="0"/>
              </a:rPr>
              <a:t>поражда </a:t>
            </a:r>
            <a:r>
              <a:rPr lang="ru-RU" sz="2400" dirty="0">
                <a:latin typeface="Aptos" panose="020B0004020202020204" pitchFamily="34" charset="0"/>
              </a:rPr>
              <a:t>напрежение и спорове, най-вече в района на басейна на река Нил. Между държави като Египет, Судан и Етиопия възниква сложна мрежа от противоречиви планове, свързани с различните им приоритети по отношение на използването на водата и изграждането на язовири.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78172" y="5338764"/>
              <a:ext cx="1204115" cy="12230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04115" cy="1223077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574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he Earth">
                <a:extLst>
                  <a:ext uri="{FF2B5EF4-FFF2-40B4-BE49-F238E27FC236}">
                    <a16:creationId xmlns:a16="http://schemas.microsoft.com/office/drawing/2014/main" id="{CC85781A-7279-CCE1-09C8-6293DB33D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78172" y="5338764"/>
                <a:ext cx="1204115" cy="1223077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360A5E1-FE50-E1ED-1906-7DEA58742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851687" y="735651"/>
            <a:ext cx="3626485" cy="5439728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198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mph" presetSubtype="256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84DEC1-28DD-983E-3C64-37C9CC112944}"/>
              </a:ext>
            </a:extLst>
          </p:cNvPr>
          <p:cNvSpPr txBox="1">
            <a:spLocks/>
          </p:cNvSpPr>
          <p:nvPr/>
        </p:nvSpPr>
        <p:spPr>
          <a:xfrm>
            <a:off x="649574" y="406442"/>
            <a:ext cx="10614171" cy="101999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36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just"/>
            <a:r>
              <a:rPr lang="ru-RU" sz="4000" dirty="0">
                <a:latin typeface="Impact" panose="020B0806030902050204" pitchFamily="34" charset="0"/>
              </a:rPr>
              <a:t>Ролята на водата </a:t>
            </a:r>
            <a:r>
              <a:rPr lang="ru-RU" sz="4000" dirty="0" smtClean="0">
                <a:latin typeface="Impact" panose="020B0806030902050204" pitchFamily="34" charset="0"/>
              </a:rPr>
              <a:t>за </a:t>
            </a:r>
            <a:r>
              <a:rPr lang="ru-RU" sz="4000" dirty="0">
                <a:latin typeface="Impact" panose="020B0806030902050204" pitchFamily="34" charset="0"/>
              </a:rPr>
              <a:t>насърчаването на мира</a:t>
            </a:r>
            <a:endParaRPr lang="en-150" sz="4000" dirty="0"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5B7E3-DC9E-E4D3-7680-86C1A41AD8E6}"/>
              </a:ext>
            </a:extLst>
          </p:cNvPr>
          <p:cNvSpPr/>
          <p:nvPr/>
        </p:nvSpPr>
        <p:spPr>
          <a:xfrm>
            <a:off x="1273028" y="1871782"/>
            <a:ext cx="9990717" cy="3356331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Недостигът на вода може да доведе до конфликти, но също така може да бъде катализатор за сътрудничество между държавите. Общите водни ресурси изискват съвместно управление и могат да насърчат дипломатическите отношения.</a:t>
            </a:r>
          </a:p>
          <a:p>
            <a:pPr lvl="0">
              <a:buChar char="•"/>
            </a:pPr>
            <a:endParaRPr lang="ru-RU" sz="2400" dirty="0">
              <a:latin typeface="Aptos" panose="020B0004020202020204" pitchFamily="34" charset="0"/>
            </a:endParaRPr>
          </a:p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Свързаните с водата проекти могат да послужат като мерки за изграждане на доверие между държавите. Съвместните усилия в областта на управлението на водите могат да насърчат доверието и да укрепят дипломатическите връзки.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0882BF79-7C98-1FE6-A7B5-E8DD3E28D7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2584008"/>
                  </p:ext>
                </p:extLst>
              </p:nvPr>
            </p:nvGraphicFramePr>
            <p:xfrm>
              <a:off x="190435" y="5228113"/>
              <a:ext cx="1223076" cy="12420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23076" cy="1242040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574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0882BF79-7C98-1FE6-A7B5-E8DD3E28D7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435" y="5228113"/>
                <a:ext cx="1223076" cy="124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0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5B7E3-DC9E-E4D3-7680-86C1A41AD8E6}"/>
              </a:ext>
            </a:extLst>
          </p:cNvPr>
          <p:cNvSpPr/>
          <p:nvPr/>
        </p:nvSpPr>
        <p:spPr>
          <a:xfrm>
            <a:off x="954373" y="840915"/>
            <a:ext cx="10568065" cy="3356331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Водата може да бъде източник на конфликти, особено в региони с общи водни ресурси. Дипломатическите преговори и споразумения могат да помогнат за разрешаването на трансгранични спорове и за предотвратяването на конфликти.</a:t>
            </a:r>
          </a:p>
          <a:p>
            <a:pPr lvl="0">
              <a:buChar char="•"/>
            </a:pPr>
            <a:endParaRPr lang="ru-RU" sz="2400" dirty="0">
              <a:latin typeface="Aptos" panose="020B0004020202020204" pitchFamily="34" charset="0"/>
            </a:endParaRPr>
          </a:p>
          <a:p>
            <a:pPr lvl="0">
              <a:buChar char="•"/>
            </a:pPr>
            <a:r>
              <a:rPr lang="ru-RU" sz="2400" dirty="0">
                <a:latin typeface="Aptos" panose="020B0004020202020204" pitchFamily="34" charset="0"/>
              </a:rPr>
              <a:t>Достъпът до чиста вода е от решаващо значение за човешкото развитие и благосъстояние. Чрез осигуряването на справедлив достъп до водните ресурси държавите могат да насърчат социалната и икономическата стабилност.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0882BF79-7C98-1FE6-A7B5-E8DD3E28D7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7058905"/>
                  </p:ext>
                </p:extLst>
              </p:nvPr>
            </p:nvGraphicFramePr>
            <p:xfrm>
              <a:off x="347832" y="4197246"/>
              <a:ext cx="2216060" cy="22504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16060" cy="2250421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27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0882BF79-7C98-1FE6-A7B5-E8DD3E28D7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832" y="4197246"/>
                <a:ext cx="2216060" cy="22504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711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EDC2A55-A16B-4A3A-944D-7DC566C2D6F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Shoji</Template>
  <TotalTime>590</TotalTime>
  <Words>636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Calibri</vt:lpstr>
      <vt:lpstr>Corbel</vt:lpstr>
      <vt:lpstr>Impact</vt:lpstr>
      <vt:lpstr>Meiryo</vt:lpstr>
      <vt:lpstr>ShojiVTI</vt:lpstr>
      <vt:lpstr>Вода за мир</vt:lpstr>
      <vt:lpstr>Въведение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Вода за мир</dc:title>
  <dc:creator>Newie Forgetful</dc:creator>
  <cp:lastModifiedBy>Acer3</cp:lastModifiedBy>
  <cp:revision>7</cp:revision>
  <dcterms:created xsi:type="dcterms:W3CDTF">2024-03-13T13:29:20Z</dcterms:created>
  <dcterms:modified xsi:type="dcterms:W3CDTF">2024-03-14T10:31:45Z</dcterms:modified>
</cp:coreProperties>
</file>